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57" r:id="rId3"/>
    <p:sldId id="258" r:id="rId4"/>
    <p:sldId id="1602" r:id="rId5"/>
    <p:sldId id="276" r:id="rId6"/>
    <p:sldId id="285" r:id="rId7"/>
    <p:sldId id="1603" r:id="rId8"/>
    <p:sldId id="290" r:id="rId9"/>
    <p:sldId id="1605" r:id="rId10"/>
    <p:sldId id="1606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Problems faced by young grads" id="{D004E2EC-B2D2-4F95-A01D-C90D0CE95CDB}">
          <p14:sldIdLst>
            <p14:sldId id="1602"/>
          </p14:sldIdLst>
        </p14:section>
        <p14:section name="03 What are people looking for and how we fill in the gap" id="{DDD30065-BC03-4C9D-8FF2-52460EC9B4F4}">
          <p14:sldIdLst>
            <p14:sldId id="276"/>
          </p14:sldIdLst>
        </p14:section>
        <p14:section name="04 Product Roadmap" id="{3D296992-B957-4696-8E42-D3432FC225FE}">
          <p14:sldIdLst>
            <p14:sldId id="285"/>
          </p14:sldIdLst>
        </p14:section>
        <p14:section name="05 The expansion plan" id="{D7A576BD-4F7A-4B8C-9970-60EFC20E329B}">
          <p14:sldIdLst>
            <p14:sldId id="1603"/>
          </p14:sldIdLst>
        </p14:section>
        <p14:section name="06 Solution Design and Technology Stack" id="{C248C2CC-FBA4-4B9C-811D-A9CA523E1B8F}">
          <p14:sldIdLst>
            <p14:sldId id="290"/>
            <p14:sldId id="1605"/>
            <p14:sldId id="1606"/>
          </p14:sldIdLst>
        </p14:section>
        <p14:section name="Archive" id="{50520B23-E549-49CA-817B-EA2271E104E8}">
          <p14:sldIdLst/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5CE"/>
    <a:srgbClr val="5AA2AE"/>
    <a:srgbClr val="0462D2"/>
    <a:srgbClr val="00B050"/>
    <a:srgbClr val="417B85"/>
    <a:srgbClr val="7A4646"/>
    <a:srgbClr val="7F8FA9"/>
    <a:srgbClr val="FFFFF0"/>
    <a:srgbClr val="FFF0F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5072" autoAdjust="0"/>
  </p:normalViewPr>
  <p:slideViewPr>
    <p:cSldViewPr snapToGrid="0">
      <p:cViewPr>
        <p:scale>
          <a:sx n="59" d="100"/>
          <a:sy n="59" d="100"/>
        </p:scale>
        <p:origin x="106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16-Dec-21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3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00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9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2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16-Dec-21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1026" name="Picture 2" descr="Juspay Technologies Private Limited - Juspay | Company, Contact Details,  Directors, Email id…">
            <a:extLst>
              <a:ext uri="{FF2B5EF4-FFF2-40B4-BE49-F238E27FC236}">
                <a16:creationId xmlns:a16="http://schemas.microsoft.com/office/drawing/2014/main" id="{965D9D04-111C-4FA6-B70C-9FF12BF6F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81" y="6485822"/>
            <a:ext cx="1460269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8FB6E9-5B91-4B98-9B07-B56C9D49D57B}"/>
              </a:ext>
            </a:extLst>
          </p:cNvPr>
          <p:cNvSpPr txBox="1"/>
          <p:nvPr userDrawn="1"/>
        </p:nvSpPr>
        <p:spPr>
          <a:xfrm>
            <a:off x="10683405" y="637825"/>
            <a:ext cx="148294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465833"/>
            <a:ext cx="1864801" cy="1260951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9AB2F-7DD5-4EC6-82B4-165B303BE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7" y="2297985"/>
            <a:ext cx="886265" cy="8862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&lt;Insert Key takeaways&gt;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Key Takeaways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396852" y="5515551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247703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6270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6871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45719" cy="478752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EKLAVYA: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Path to Empower Futures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Betaoverflow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 Rourkela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faced by the young graduate community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people looking for and how we fill in the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 and App offerings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expansion plan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Design &amp; 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D1FD63-6A8C-42A7-B1FC-FC4F0622FA12}"/>
              </a:ext>
            </a:extLst>
          </p:cNvPr>
          <p:cNvSpPr txBox="1"/>
          <p:nvPr/>
        </p:nvSpPr>
        <p:spPr>
          <a:xfrm>
            <a:off x="396852" y="5515551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Demo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E8D55-BD84-427E-81D1-D8B3840BE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022"/>
            <a:ext cx="12211026" cy="3048000"/>
          </a:xfrm>
          <a:prstGeom prst="rect">
            <a:avLst/>
          </a:prstGeom>
          <a:solidFill>
            <a:srgbClr val="0462D2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B83D4-A84F-4825-8139-9C5F08922921}"/>
              </a:ext>
            </a:extLst>
          </p:cNvPr>
          <p:cNvSpPr txBox="1"/>
          <p:nvPr/>
        </p:nvSpPr>
        <p:spPr>
          <a:xfrm>
            <a:off x="396852" y="4628276"/>
            <a:ext cx="6876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&lt;Insert Three points of differentiation&gt;</a:t>
            </a:r>
          </a:p>
          <a:p>
            <a:r>
              <a:rPr lang="en-US" dirty="0"/>
              <a:t>- Aim: Provide easy access to professional guidance</a:t>
            </a:r>
          </a:p>
          <a:p>
            <a:r>
              <a:rPr lang="en-US" dirty="0"/>
              <a:t>- Market Differentiation</a:t>
            </a:r>
          </a:p>
          <a:p>
            <a:r>
              <a:rPr lang="en-US" dirty="0"/>
              <a:t>- Current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3942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Problems faced by young graduates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sp>
        <p:nvSpPr>
          <p:cNvPr id="40" name="Sev01">
            <a:extLst>
              <a:ext uri="{FF2B5EF4-FFF2-40B4-BE49-F238E27FC236}">
                <a16:creationId xmlns:a16="http://schemas.microsoft.com/office/drawing/2014/main" id="{A9226A74-9CAA-4FDE-9759-091F130C5513}"/>
              </a:ext>
            </a:extLst>
          </p:cNvPr>
          <p:cNvSpPr/>
          <p:nvPr/>
        </p:nvSpPr>
        <p:spPr>
          <a:xfrm>
            <a:off x="2049317" y="1816004"/>
            <a:ext cx="1612996" cy="1612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accent1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41" name="Sev02">
            <a:extLst>
              <a:ext uri="{FF2B5EF4-FFF2-40B4-BE49-F238E27FC236}">
                <a16:creationId xmlns:a16="http://schemas.microsoft.com/office/drawing/2014/main" id="{E191F3EB-462B-4937-B356-0603D51A2B8D}"/>
              </a:ext>
            </a:extLst>
          </p:cNvPr>
          <p:cNvSpPr/>
          <p:nvPr/>
        </p:nvSpPr>
        <p:spPr>
          <a:xfrm>
            <a:off x="5289502" y="1830101"/>
            <a:ext cx="1612996" cy="16129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42" name="Sev03">
            <a:extLst>
              <a:ext uri="{FF2B5EF4-FFF2-40B4-BE49-F238E27FC236}">
                <a16:creationId xmlns:a16="http://schemas.microsoft.com/office/drawing/2014/main" id="{8592165B-B870-49D3-9DF8-3C318D62F20A}"/>
              </a:ext>
            </a:extLst>
          </p:cNvPr>
          <p:cNvSpPr/>
          <p:nvPr/>
        </p:nvSpPr>
        <p:spPr>
          <a:xfrm>
            <a:off x="8529687" y="1816004"/>
            <a:ext cx="1612996" cy="1612996"/>
          </a:xfrm>
          <a:prstGeom prst="ellipse">
            <a:avLst/>
          </a:prstGeom>
          <a:solidFill>
            <a:srgbClr val="5AA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3" dirty="0">
              <a:solidFill>
                <a:schemeClr val="accent3">
                  <a:lumMod val="50000"/>
                </a:schemeClr>
              </a:solidFill>
              <a:latin typeface="FontAwesome" pitchFamily="2" charset="0"/>
              <a:cs typeface="+mj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950137-E716-4FF5-A729-328F7863D50F}"/>
              </a:ext>
            </a:extLst>
          </p:cNvPr>
          <p:cNvSpPr txBox="1"/>
          <p:nvPr/>
        </p:nvSpPr>
        <p:spPr>
          <a:xfrm>
            <a:off x="1539088" y="3582601"/>
            <a:ext cx="2633453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have no idea what to do with my career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9E923-4487-43D6-8B3F-5A640AE7FBBF}"/>
              </a:ext>
            </a:extLst>
          </p:cNvPr>
          <p:cNvSpPr txBox="1"/>
          <p:nvPr/>
        </p:nvSpPr>
        <p:spPr>
          <a:xfrm>
            <a:off x="4701776" y="3582601"/>
            <a:ext cx="2788447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opportunities for deserving students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A8CB5A-52EA-47DC-8313-679EA470EAED}"/>
              </a:ext>
            </a:extLst>
          </p:cNvPr>
          <p:cNvSpPr txBox="1"/>
          <p:nvPr/>
        </p:nvSpPr>
        <p:spPr>
          <a:xfrm>
            <a:off x="8035926" y="3582601"/>
            <a:ext cx="2633453" cy="91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rgbClr val="5AA2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information and support</a:t>
            </a:r>
          </a:p>
          <a:p>
            <a:pPr algn="ctr" defTabSz="1219170">
              <a:spcBef>
                <a:spcPct val="20000"/>
              </a:spcBef>
              <a:defRPr/>
            </a:pPr>
            <a:r>
              <a:rPr lang="en-US" sz="1333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9A1E6-0088-4C3F-B006-3FA1FC8E0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85" y="2186585"/>
            <a:ext cx="900027" cy="9000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B178888-0B74-44C4-8D78-74F50B3DB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65" y="2186585"/>
            <a:ext cx="900028" cy="9000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E087DEA-82D0-49A6-8340-5DBF1E9FE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353" y="2241520"/>
            <a:ext cx="790155" cy="7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1137780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people look for and how we fill the gap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1432801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2405388" y="2358599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1432267" y="2761224"/>
            <a:ext cx="3098221" cy="1938789"/>
            <a:chOff x="625692" y="1880520"/>
            <a:chExt cx="2242452" cy="145409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3196112"/>
              <a:ext cx="224245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80520"/>
              <a:ext cx="1690459" cy="92332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1</a:t>
              </a:r>
              <a:b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 LinkedIn &amp; </a:t>
              </a:r>
            </a:p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Resume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5069459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6003946" y="2358599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5068924" y="2780369"/>
            <a:ext cx="2715215" cy="1938788"/>
            <a:chOff x="625692" y="1894883"/>
            <a:chExt cx="2036411" cy="1454092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3210475"/>
              <a:ext cx="2036411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94883"/>
              <a:ext cx="1901963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2</a:t>
              </a:r>
            </a:p>
            <a:p>
              <a:endParaRPr 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Personalized Career </a:t>
              </a:r>
            </a:p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Roadmap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8614779" y="195969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8614244" y="2761224"/>
            <a:ext cx="3290216" cy="1938789"/>
            <a:chOff x="625692" y="1880524"/>
            <a:chExt cx="2690511" cy="1454093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3196117"/>
              <a:ext cx="2690511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80524"/>
              <a:ext cx="2034401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Tier 3</a:t>
              </a:r>
              <a:br>
                <a:rPr lang="en-US" sz="2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0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Mock Interview with </a:t>
              </a:r>
              <a:b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Industry Experts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Roadmap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453627"/>
            <a:chOff x="863323" y="1992705"/>
            <a:chExt cx="2058394" cy="340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Personalized Notifications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38"/>
            <a:ext cx="2744525" cy="453626"/>
            <a:chOff x="3542950" y="1992705"/>
            <a:chExt cx="2058394" cy="34022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Learning Tracks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36"/>
            <a:ext cx="2744525" cy="453626"/>
            <a:chOff x="6222578" y="1992705"/>
            <a:chExt cx="2058394" cy="340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Industry Experts as Mentors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254924"/>
            <a:ext cx="2744525" cy="769442"/>
            <a:chOff x="863323" y="3605499"/>
            <a:chExt cx="2058394" cy="57708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605499"/>
              <a:ext cx="205839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is offered by </a:t>
              </a:r>
              <a:r>
                <a:rPr lang="en-US" sz="2000" b="1" dirty="0" err="1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Eklavya</a:t>
              </a:r>
              <a:endPara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4020997"/>
              <a:ext cx="2058394" cy="1615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&lt;insert points here&gt;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78F7640-33D8-470D-B04D-975C4C1FF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67" y="1884762"/>
            <a:ext cx="656189" cy="656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7BCDE-A8F5-4716-A592-91531A256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902" y="1895635"/>
            <a:ext cx="656665" cy="65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E9F39-0E26-45D2-B192-F560D3039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899270"/>
            <a:ext cx="604390" cy="60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Expansion Plan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5640276-5A68-49A0-AF20-65959B101423}"/>
              </a:ext>
            </a:extLst>
          </p:cNvPr>
          <p:cNvGrpSpPr/>
          <p:nvPr/>
        </p:nvGrpSpPr>
        <p:grpSpPr>
          <a:xfrm>
            <a:off x="1086169" y="1397699"/>
            <a:ext cx="4265997" cy="696628"/>
            <a:chOff x="1395663" y="1383632"/>
            <a:chExt cx="3922295" cy="479440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59A4EE2-8AD8-4EEE-B59F-79751063ACA4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FC4A3FF-F943-4736-8A61-C1FDE1322920}"/>
                </a:ext>
              </a:extLst>
            </p:cNvPr>
            <p:cNvSpPr txBox="1"/>
            <p:nvPr/>
          </p:nvSpPr>
          <p:spPr>
            <a:xfrm>
              <a:off x="1624263" y="149373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9ADB591-942C-4E8B-A578-2E29D019D9D9}"/>
                </a:ext>
              </a:extLst>
            </p:cNvPr>
            <p:cNvSpPr txBox="1"/>
            <p:nvPr/>
          </p:nvSpPr>
          <p:spPr>
            <a:xfrm>
              <a:off x="3110782" y="1493739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Alpha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D6FE39-F6FD-423E-A281-C02FEE4A8BF4}"/>
                </a:ext>
              </a:extLst>
            </p:cNvPr>
            <p:cNvSpPr txBox="1"/>
            <p:nvPr/>
          </p:nvSpPr>
          <p:spPr>
            <a:xfrm>
              <a:off x="4707664" y="1493739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53CEADF-4617-402C-B7B8-6418815416F5}"/>
              </a:ext>
            </a:extLst>
          </p:cNvPr>
          <p:cNvGrpSpPr/>
          <p:nvPr/>
        </p:nvGrpSpPr>
        <p:grpSpPr>
          <a:xfrm>
            <a:off x="1076655" y="2273378"/>
            <a:ext cx="4265997" cy="696628"/>
            <a:chOff x="1395663" y="1383632"/>
            <a:chExt cx="3922295" cy="47944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390D955-0C2A-49E9-8C1E-C598D2BF358C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E7F0D4-E7E5-48C0-9938-AD6DBF72BC83}"/>
                </a:ext>
              </a:extLst>
            </p:cNvPr>
            <p:cNvSpPr txBox="1"/>
            <p:nvPr/>
          </p:nvSpPr>
          <p:spPr>
            <a:xfrm>
              <a:off x="1624263" y="1493739"/>
              <a:ext cx="657633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C14C65-266E-4B0C-89C8-ED1187D4490F}"/>
                </a:ext>
              </a:extLst>
            </p:cNvPr>
            <p:cNvSpPr txBox="1"/>
            <p:nvPr/>
          </p:nvSpPr>
          <p:spPr>
            <a:xfrm>
              <a:off x="3202172" y="1493739"/>
              <a:ext cx="559592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Beta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882C6DB-0B65-4509-915C-E121D65BBDB9}"/>
                </a:ext>
              </a:extLst>
            </p:cNvPr>
            <p:cNvSpPr txBox="1"/>
            <p:nvPr/>
          </p:nvSpPr>
          <p:spPr>
            <a:xfrm>
              <a:off x="4707664" y="1493739"/>
              <a:ext cx="374654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3x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E63EFD-4065-41AC-B9AE-AD6AF48C2782}"/>
              </a:ext>
            </a:extLst>
          </p:cNvPr>
          <p:cNvGrpSpPr/>
          <p:nvPr/>
        </p:nvGrpSpPr>
        <p:grpSpPr>
          <a:xfrm>
            <a:off x="1086169" y="3149057"/>
            <a:ext cx="4265997" cy="696628"/>
            <a:chOff x="1395663" y="1383632"/>
            <a:chExt cx="3922295" cy="479440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0CB7769-CCC5-4C37-88C6-5480011D56BC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78CA260-D8CE-406C-AB3C-5FDD00727841}"/>
                </a:ext>
              </a:extLst>
            </p:cNvPr>
            <p:cNvSpPr txBox="1"/>
            <p:nvPr/>
          </p:nvSpPr>
          <p:spPr>
            <a:xfrm>
              <a:off x="1624263" y="1493739"/>
              <a:ext cx="657633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Tier 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2CC5D8-F239-4732-8476-C854B59761B3}"/>
                </a:ext>
              </a:extLst>
            </p:cNvPr>
            <p:cNvSpPr txBox="1"/>
            <p:nvPr/>
          </p:nvSpPr>
          <p:spPr>
            <a:xfrm>
              <a:off x="3050076" y="1493739"/>
              <a:ext cx="846287" cy="254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Gamma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298383-938B-4EBA-8433-69E2CBADCDDC}"/>
                </a:ext>
              </a:extLst>
            </p:cNvPr>
            <p:cNvSpPr txBox="1"/>
            <p:nvPr/>
          </p:nvSpPr>
          <p:spPr>
            <a:xfrm>
              <a:off x="4707664" y="1493739"/>
              <a:ext cx="398236" cy="275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5x</a:t>
              </a:r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5E939EC-9462-47A2-AA7D-431E5BE3FF50}"/>
              </a:ext>
            </a:extLst>
          </p:cNvPr>
          <p:cNvCxnSpPr/>
          <p:nvPr/>
        </p:nvCxnSpPr>
        <p:spPr>
          <a:xfrm>
            <a:off x="5352166" y="2627621"/>
            <a:ext cx="1785817" cy="0"/>
          </a:xfrm>
          <a:prstGeom prst="line">
            <a:avLst/>
          </a:prstGeom>
          <a:ln w="3810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C74D59-54A2-4B2A-AF4D-C03E20EBCBF7}"/>
              </a:ext>
            </a:extLst>
          </p:cNvPr>
          <p:cNvGrpSpPr/>
          <p:nvPr/>
        </p:nvGrpSpPr>
        <p:grpSpPr>
          <a:xfrm>
            <a:off x="7128834" y="1397700"/>
            <a:ext cx="4265997" cy="2447986"/>
            <a:chOff x="1395663" y="1383632"/>
            <a:chExt cx="3922295" cy="479440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49E0FD6-1C15-43A1-93C8-286896FEC264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DED0BD0-B554-4C12-A7D6-4752D02DBE46}"/>
                </a:ext>
              </a:extLst>
            </p:cNvPr>
            <p:cNvSpPr txBox="1"/>
            <p:nvPr/>
          </p:nvSpPr>
          <p:spPr>
            <a:xfrm>
              <a:off x="1624263" y="1452720"/>
              <a:ext cx="3693695" cy="343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3875CE"/>
                  </a:solidFill>
                </a:rPr>
                <a:t>Job listings</a:t>
              </a:r>
              <a:r>
                <a:rPr lang="en-US" dirty="0"/>
                <a:t> from relevant companies</a:t>
              </a:r>
            </a:p>
            <a:p>
              <a:endParaRPr lang="en-US" dirty="0"/>
            </a:p>
            <a:p>
              <a:pPr marL="285750" indent="-285750">
                <a:buFontTx/>
                <a:buChar char="-"/>
              </a:pPr>
              <a:r>
                <a:rPr lang="en-US" dirty="0"/>
                <a:t>One-time contracts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Yearly contracts</a:t>
              </a:r>
            </a:p>
            <a:p>
              <a:pPr marL="285750" indent="-285750">
                <a:buFontTx/>
                <a:buChar char="-"/>
              </a:pPr>
              <a:r>
                <a:rPr lang="en-US" dirty="0"/>
                <a:t>Lifetime contracts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2DDAFA5-B1A3-4833-9DB9-08C6749CFE44}"/>
              </a:ext>
            </a:extLst>
          </p:cNvPr>
          <p:cNvCxnSpPr>
            <a:cxnSpLocks/>
          </p:cNvCxnSpPr>
          <p:nvPr/>
        </p:nvCxnSpPr>
        <p:spPr>
          <a:xfrm>
            <a:off x="9488720" y="3845685"/>
            <a:ext cx="0" cy="1158932"/>
          </a:xfrm>
          <a:prstGeom prst="line">
            <a:avLst/>
          </a:prstGeom>
          <a:ln w="3810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273291-5BFC-4BA8-867F-557CBCA37AF3}"/>
              </a:ext>
            </a:extLst>
          </p:cNvPr>
          <p:cNvGrpSpPr/>
          <p:nvPr/>
        </p:nvGrpSpPr>
        <p:grpSpPr>
          <a:xfrm>
            <a:off x="1086170" y="5004618"/>
            <a:ext cx="10547814" cy="868347"/>
            <a:chOff x="1395663" y="1383632"/>
            <a:chExt cx="4013289" cy="479440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E88575C-6A84-4408-8B19-1F9F8FB32499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2B9694C-A9B6-4587-952B-8A71907B64FC}"/>
                </a:ext>
              </a:extLst>
            </p:cNvPr>
            <p:cNvSpPr txBox="1"/>
            <p:nvPr/>
          </p:nvSpPr>
          <p:spPr>
            <a:xfrm>
              <a:off x="1715257" y="1551540"/>
              <a:ext cx="3693695" cy="15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After crossing a 10k userbase, partner with </a:t>
              </a:r>
              <a:r>
                <a:rPr lang="en-US" dirty="0" err="1"/>
                <a:t>ed</a:t>
              </a:r>
              <a:r>
                <a:rPr lang="en-US" dirty="0"/>
                <a:t>-tech startups and companies to </a:t>
              </a:r>
              <a:r>
                <a:rPr lang="en-US" b="1" dirty="0">
                  <a:solidFill>
                    <a:srgbClr val="3875CE"/>
                  </a:solidFill>
                </a:rPr>
                <a:t>feature courses</a:t>
              </a:r>
            </a:p>
          </p:txBody>
        </p:sp>
      </p:grpSp>
      <p:pic>
        <p:nvPicPr>
          <p:cNvPr id="1026" name="Picture 2" descr="Alpha Symbol transparent PNG - StickPNG">
            <a:extLst>
              <a:ext uri="{FF2B5EF4-FFF2-40B4-BE49-F238E27FC236}">
                <a16:creationId xmlns:a16="http://schemas.microsoft.com/office/drawing/2014/main" id="{1B4E93BA-C5FF-4F1A-8DF1-9A641EB4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446" y="1549272"/>
            <a:ext cx="383852" cy="38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pha Beta Gamma Icon, HD Png Download , Transparent Png Image - PNGitem">
            <a:extLst>
              <a:ext uri="{FF2B5EF4-FFF2-40B4-BE49-F238E27FC236}">
                <a16:creationId xmlns:a16="http://schemas.microsoft.com/office/drawing/2014/main" id="{8958764D-6705-4D56-9547-1933F970A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51" b="95389" l="10000" r="90000">
                        <a14:foregroundMark x1="45233" y1="5551" x2="45233" y2="5551"/>
                        <a14:foregroundMark x1="26163" y1="92485" x2="26163" y2="92485"/>
                        <a14:foregroundMark x1="25930" y1="95389" x2="25930" y2="95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30" y="2340637"/>
            <a:ext cx="407484" cy="55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ma Greek Alphabet - Gamma Symbol No Background, HD Png Download ,  Transparent Png Image - PNGitem">
            <a:extLst>
              <a:ext uri="{FF2B5EF4-FFF2-40B4-BE49-F238E27FC236}">
                <a16:creationId xmlns:a16="http://schemas.microsoft.com/office/drawing/2014/main" id="{18479DDE-35ED-4DE6-BE0B-82B9DEA67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64" b="93113" l="10000" r="90000">
                        <a14:foregroundMark x1="34302" y1="7358" x2="34302" y2="7358"/>
                        <a14:foregroundMark x1="36047" y1="93113" x2="36047" y2="93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241" y="3258021"/>
            <a:ext cx="417873" cy="5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E743A-F69E-455B-99EB-6038319F0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336" y="2237429"/>
            <a:ext cx="900786" cy="900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389F0-F8D9-437C-A718-5719749F9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77" y="5154425"/>
            <a:ext cx="611751" cy="6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C3D6A-A62A-4CAD-A42B-6DC1716139F7}"/>
              </a:ext>
            </a:extLst>
          </p:cNvPr>
          <p:cNvGrpSpPr/>
          <p:nvPr/>
        </p:nvGrpSpPr>
        <p:grpSpPr>
          <a:xfrm>
            <a:off x="1086169" y="1397698"/>
            <a:ext cx="2191603" cy="4524799"/>
            <a:chOff x="1395663" y="1383632"/>
            <a:chExt cx="3922295" cy="47944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809C27-E182-46FE-8350-88F7D8B66C23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BBCC99C-8D21-4712-A71D-F550F1493C0A}"/>
                </a:ext>
              </a:extLst>
            </p:cNvPr>
            <p:cNvSpPr txBox="1"/>
            <p:nvPr/>
          </p:nvSpPr>
          <p:spPr>
            <a:xfrm>
              <a:off x="2485299" y="1396851"/>
              <a:ext cx="1773773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Backend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C351007-1AC4-451D-B681-637FBB646CB2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41ECED-5F1E-4454-901F-6CCF0F74A37D}"/>
              </a:ext>
            </a:extLst>
          </p:cNvPr>
          <p:cNvGrpSpPr/>
          <p:nvPr/>
        </p:nvGrpSpPr>
        <p:grpSpPr>
          <a:xfrm>
            <a:off x="4972096" y="1400842"/>
            <a:ext cx="2191603" cy="4524799"/>
            <a:chOff x="1395663" y="1383632"/>
            <a:chExt cx="3922295" cy="47944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21D15255-AC7C-4CA0-BAF6-5DA57D4A9C07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A18D79-DDC8-487A-B00E-B8E766F94698}"/>
                </a:ext>
              </a:extLst>
            </p:cNvPr>
            <p:cNvSpPr txBox="1"/>
            <p:nvPr/>
          </p:nvSpPr>
          <p:spPr>
            <a:xfrm>
              <a:off x="2485299" y="1396851"/>
              <a:ext cx="2393565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Middleware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96FCDD1-BBF3-4ECF-98B2-EBE9BE345B7B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09A6D9D-EB86-452A-947A-1CE800CF6199}"/>
              </a:ext>
            </a:extLst>
          </p:cNvPr>
          <p:cNvGrpSpPr/>
          <p:nvPr/>
        </p:nvGrpSpPr>
        <p:grpSpPr>
          <a:xfrm>
            <a:off x="9014297" y="1397697"/>
            <a:ext cx="2191603" cy="4524799"/>
            <a:chOff x="1395663" y="1383632"/>
            <a:chExt cx="3922295" cy="47944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D8BBD460-470D-4A62-8361-F0F17665F902}"/>
                </a:ext>
              </a:extLst>
            </p:cNvPr>
            <p:cNvSpPr/>
            <p:nvPr/>
          </p:nvSpPr>
          <p:spPr>
            <a:xfrm>
              <a:off x="1395663" y="1383632"/>
              <a:ext cx="3922295" cy="4794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DB34CE-92D1-40A8-93C7-A03ACDCC5792}"/>
                </a:ext>
              </a:extLst>
            </p:cNvPr>
            <p:cNvSpPr txBox="1"/>
            <p:nvPr/>
          </p:nvSpPr>
          <p:spPr>
            <a:xfrm>
              <a:off x="2485299" y="1396851"/>
              <a:ext cx="1885888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Frontend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6EF7C2-1F76-43D9-BCA8-5AD1DCFE5E4C}"/>
                </a:ext>
              </a:extLst>
            </p:cNvPr>
            <p:cNvSpPr txBox="1"/>
            <p:nvPr/>
          </p:nvSpPr>
          <p:spPr>
            <a:xfrm>
              <a:off x="4707664" y="1493739"/>
              <a:ext cx="330612" cy="3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50" name="Picture 2" descr="File:Google-flutter-logo.png - Wikipedia">
            <a:extLst>
              <a:ext uri="{FF2B5EF4-FFF2-40B4-BE49-F238E27FC236}">
                <a16:creationId xmlns:a16="http://schemas.microsoft.com/office/drawing/2014/main" id="{1C00A303-7D53-44A3-B772-88A9D95E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271" y="2503659"/>
            <a:ext cx="1973653" cy="56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Brand Guidelines">
            <a:extLst>
              <a:ext uri="{FF2B5EF4-FFF2-40B4-BE49-F238E27FC236}">
                <a16:creationId xmlns:a16="http://schemas.microsoft.com/office/drawing/2014/main" id="{1E7B6CFF-831E-439C-B1D0-3D516F36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07" y="2489105"/>
            <a:ext cx="1841691" cy="51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azorpay Icon - Download in Flat Style">
            <a:extLst>
              <a:ext uri="{FF2B5EF4-FFF2-40B4-BE49-F238E27FC236}">
                <a16:creationId xmlns:a16="http://schemas.microsoft.com/office/drawing/2014/main" id="{85D6065D-A75F-41C9-9511-3C0608647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5613" b="35987"/>
          <a:stretch/>
        </p:blipFill>
        <p:spPr bwMode="auto">
          <a:xfrm>
            <a:off x="9163185" y="4072686"/>
            <a:ext cx="1973653" cy="5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ntrolling a BeagleBone Black from a Remote Device using Socket.IO">
            <a:extLst>
              <a:ext uri="{FF2B5EF4-FFF2-40B4-BE49-F238E27FC236}">
                <a16:creationId xmlns:a16="http://schemas.microsoft.com/office/drawing/2014/main" id="{4ECC6280-4986-46E6-BC89-585F930A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97" y="2385403"/>
            <a:ext cx="2020425" cy="9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ownload Cloudinary Logo in SVG Vector or PNG File Format - Logo.wine">
            <a:extLst>
              <a:ext uri="{FF2B5EF4-FFF2-40B4-BE49-F238E27FC236}">
                <a16:creationId xmlns:a16="http://schemas.microsoft.com/office/drawing/2014/main" id="{67CBF1AD-8A35-43FB-923D-29A4D40B4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35471" r="964" b="28199"/>
          <a:stretch/>
        </p:blipFill>
        <p:spPr bwMode="auto">
          <a:xfrm>
            <a:off x="4870488" y="4010180"/>
            <a:ext cx="2451023" cy="6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e Journey of Firebase 🔥 — Cloud Firestore | by Manuel Ernesto | Medium">
            <a:extLst>
              <a:ext uri="{FF2B5EF4-FFF2-40B4-BE49-F238E27FC236}">
                <a16:creationId xmlns:a16="http://schemas.microsoft.com/office/drawing/2014/main" id="{D059F558-49EE-4B46-8F26-E96043A5C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t="10851" r="7175" b="2302"/>
          <a:stretch/>
        </p:blipFill>
        <p:spPr bwMode="auto">
          <a:xfrm>
            <a:off x="1279807" y="4086843"/>
            <a:ext cx="1897896" cy="61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6FD6A3A-3592-459A-ACE9-726CEB2A7D59}"/>
              </a:ext>
            </a:extLst>
          </p:cNvPr>
          <p:cNvSpPr txBox="1"/>
          <p:nvPr/>
        </p:nvSpPr>
        <p:spPr>
          <a:xfrm>
            <a:off x="840572" y="3093055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577DB5-EF0E-4C36-A02F-139C83FAF045}"/>
              </a:ext>
            </a:extLst>
          </p:cNvPr>
          <p:cNvSpPr txBox="1"/>
          <p:nvPr/>
        </p:nvSpPr>
        <p:spPr>
          <a:xfrm>
            <a:off x="856492" y="4788412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A32CAE-E708-4D7F-9867-39E03AF39D39}"/>
              </a:ext>
            </a:extLst>
          </p:cNvPr>
          <p:cNvSpPr txBox="1"/>
          <p:nvPr/>
        </p:nvSpPr>
        <p:spPr>
          <a:xfrm>
            <a:off x="4695634" y="471329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A50953-F4A2-4662-B624-218908FBFC67}"/>
              </a:ext>
            </a:extLst>
          </p:cNvPr>
          <p:cNvSpPr txBox="1"/>
          <p:nvPr/>
        </p:nvSpPr>
        <p:spPr>
          <a:xfrm>
            <a:off x="8737834" y="471329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67DDB0-6D25-4FDA-84D1-24337448B36D}"/>
              </a:ext>
            </a:extLst>
          </p:cNvPr>
          <p:cNvSpPr txBox="1"/>
          <p:nvPr/>
        </p:nvSpPr>
        <p:spPr>
          <a:xfrm>
            <a:off x="8828415" y="3142380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A0B18F9-021D-4C10-BCD4-C8E7C5632321}"/>
              </a:ext>
            </a:extLst>
          </p:cNvPr>
          <p:cNvSpPr txBox="1"/>
          <p:nvPr/>
        </p:nvSpPr>
        <p:spPr>
          <a:xfrm>
            <a:off x="4804569" y="3093055"/>
            <a:ext cx="2744525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&lt;insert points here&gt;</a:t>
            </a:r>
          </a:p>
        </p:txBody>
      </p: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751F4F26-8912-4F34-BCD7-7F82753A4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41695" y="-92153"/>
            <a:ext cx="12355828" cy="69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5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405</Words>
  <Application>Microsoft Office PowerPoint</Application>
  <PresentationFormat>Widescreen</PresentationFormat>
  <Paragraphs>126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FontAwesome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837</cp:revision>
  <dcterms:created xsi:type="dcterms:W3CDTF">2021-05-29T21:16:01Z</dcterms:created>
  <dcterms:modified xsi:type="dcterms:W3CDTF">2021-12-16T05:56:13Z</dcterms:modified>
</cp:coreProperties>
</file>